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8B2A-A531-4CD7-AC12-3E8558BFCBBA}" type="datetimeFigureOut">
              <a:rPr lang="pl-PL" smtClean="0"/>
              <a:t>20.11.2020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E4-4247-4028-8767-C97538B9EC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331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8B2A-A531-4CD7-AC12-3E8558BFCBBA}" type="datetimeFigureOut">
              <a:rPr lang="pl-PL" smtClean="0"/>
              <a:t>20.11.2020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E4-4247-4028-8767-C97538B9EC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0682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8B2A-A531-4CD7-AC12-3E8558BFCBBA}" type="datetimeFigureOut">
              <a:rPr lang="pl-PL" smtClean="0"/>
              <a:t>20.11.2020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E4-4247-4028-8767-C97538B9EC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4304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8B2A-A531-4CD7-AC12-3E8558BFCBBA}" type="datetimeFigureOut">
              <a:rPr lang="pl-PL" smtClean="0"/>
              <a:t>20.11.2020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E4-4247-4028-8767-C97538B9EC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1732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8B2A-A531-4CD7-AC12-3E8558BFCBBA}" type="datetimeFigureOut">
              <a:rPr lang="pl-PL" smtClean="0"/>
              <a:t>20.11.2020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E4-4247-4028-8767-C97538B9EC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5116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8B2A-A531-4CD7-AC12-3E8558BFCBBA}" type="datetimeFigureOut">
              <a:rPr lang="pl-PL" smtClean="0"/>
              <a:t>20.11.2020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E4-4247-4028-8767-C97538B9EC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2068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8B2A-A531-4CD7-AC12-3E8558BFCBBA}" type="datetimeFigureOut">
              <a:rPr lang="pl-PL" smtClean="0"/>
              <a:t>20.11.2020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E4-4247-4028-8767-C97538B9EC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341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8B2A-A531-4CD7-AC12-3E8558BFCBBA}" type="datetimeFigureOut">
              <a:rPr lang="pl-PL" smtClean="0"/>
              <a:t>20.11.2020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E4-4247-4028-8767-C97538B9EC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2169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8B2A-A531-4CD7-AC12-3E8558BFCBBA}" type="datetimeFigureOut">
              <a:rPr lang="pl-PL" smtClean="0"/>
              <a:t>20.11.2020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E4-4247-4028-8767-C97538B9EC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296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8B2A-A531-4CD7-AC12-3E8558BFCBBA}" type="datetimeFigureOut">
              <a:rPr lang="pl-PL" smtClean="0"/>
              <a:t>20.11.2020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E4-4247-4028-8767-C97538B9EC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0378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8B2A-A531-4CD7-AC12-3E8558BFCBBA}" type="datetimeFigureOut">
              <a:rPr lang="pl-PL" smtClean="0"/>
              <a:t>20.11.2020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E4-4247-4028-8767-C97538B9EC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480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28B2A-A531-4CD7-AC12-3E8558BFCBBA}" type="datetimeFigureOut">
              <a:rPr lang="pl-PL" smtClean="0"/>
              <a:t>20.11.2020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098E4-4247-4028-8767-C97538B9EC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5654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Witamina A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Marcelina i Paulina Deptuła</a:t>
            </a:r>
          </a:p>
        </p:txBody>
      </p:sp>
    </p:spTree>
    <p:extLst>
      <p:ext uri="{BB962C8B-B14F-4D97-AF65-F5344CB8AC3E}">
        <p14:creationId xmlns:p14="http://schemas.microsoft.com/office/powerpoint/2010/main" val="343722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pl-PL" dirty="0" smtClean="0">
                <a:solidFill>
                  <a:srgbClr val="FF33CC"/>
                </a:solidFill>
              </a:rPr>
              <a:t>Witaminę A zawiera:</a:t>
            </a:r>
            <a:endParaRPr lang="pl-PL" dirty="0">
              <a:solidFill>
                <a:srgbClr val="FF33CC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 anchor="ctr">
            <a:normAutofit fontScale="77500" lnSpcReduction="20000"/>
          </a:bodyPr>
          <a:lstStyle/>
          <a:p>
            <a:r>
              <a:rPr lang="pl-PL" dirty="0" smtClean="0">
                <a:solidFill>
                  <a:srgbClr val="FFFF00"/>
                </a:solidFill>
              </a:rPr>
              <a:t>Arbuz.</a:t>
            </a:r>
          </a:p>
          <a:p>
            <a:r>
              <a:rPr lang="pl-PL" dirty="0" smtClean="0">
                <a:solidFill>
                  <a:srgbClr val="FFFF00"/>
                </a:solidFill>
              </a:rPr>
              <a:t>Fasola szparagowa.</a:t>
            </a:r>
          </a:p>
          <a:p>
            <a:r>
              <a:rPr lang="pl-PL" dirty="0" smtClean="0">
                <a:solidFill>
                  <a:srgbClr val="FFFF00"/>
                </a:solidFill>
              </a:rPr>
              <a:t>Pieprz </a:t>
            </a:r>
            <a:r>
              <a:rPr lang="pl-PL" dirty="0" err="1" smtClean="0">
                <a:solidFill>
                  <a:srgbClr val="FFFF00"/>
                </a:solidFill>
              </a:rPr>
              <a:t>cayenne</a:t>
            </a:r>
            <a:r>
              <a:rPr lang="pl-PL" dirty="0" smtClean="0">
                <a:solidFill>
                  <a:srgbClr val="FFFF00"/>
                </a:solidFill>
              </a:rPr>
              <a:t>/czerwony.</a:t>
            </a:r>
          </a:p>
          <a:p>
            <a:r>
              <a:rPr lang="pl-PL" dirty="0" smtClean="0">
                <a:solidFill>
                  <a:srgbClr val="FFFF00"/>
                </a:solidFill>
              </a:rPr>
              <a:t>Pomidor. Warto wspomnieć, że gotowanie (w większości warzyw) nie ma dużego wpływu na ilość witaminy A. Pomidor jest natomiast jednym z nielicznych warzyw, które po ugotowaniu tracą dużą część witaminy A – około 40%.</a:t>
            </a:r>
          </a:p>
          <a:p>
            <a:r>
              <a:rPr lang="pl-PL" dirty="0" smtClean="0">
                <a:solidFill>
                  <a:srgbClr val="FFFF00"/>
                </a:solidFill>
              </a:rPr>
              <a:t>Papaja.</a:t>
            </a:r>
          </a:p>
          <a:p>
            <a:r>
              <a:rPr lang="pl-PL" dirty="0" smtClean="0">
                <a:solidFill>
                  <a:srgbClr val="FFFF00"/>
                </a:solidFill>
              </a:rPr>
              <a:t>Papryka słodka.</a:t>
            </a:r>
          </a:p>
          <a:p>
            <a:r>
              <a:rPr lang="pl-PL" dirty="0" smtClean="0">
                <a:solidFill>
                  <a:srgbClr val="FFFF00"/>
                </a:solidFill>
              </a:rPr>
              <a:t>Szparagi.</a:t>
            </a:r>
          </a:p>
          <a:p>
            <a:r>
              <a:rPr lang="pl-PL" dirty="0" smtClean="0">
                <a:solidFill>
                  <a:srgbClr val="FFFF00"/>
                </a:solidFill>
              </a:rPr>
              <a:t>Endywia</a:t>
            </a:r>
            <a:r>
              <a:rPr lang="pl-PL" dirty="0">
                <a:solidFill>
                  <a:srgbClr val="FFFF00"/>
                </a:solidFill>
              </a:rPr>
              <a:t>.</a:t>
            </a:r>
            <a:endParaRPr lang="pl-PL" dirty="0" smtClean="0">
              <a:solidFill>
                <a:srgbClr val="FFFF00"/>
              </a:solidFill>
            </a:endParaRPr>
          </a:p>
          <a:p>
            <a:r>
              <a:rPr lang="pl-PL" dirty="0" smtClean="0">
                <a:solidFill>
                  <a:srgbClr val="FFFF00"/>
                </a:solidFill>
              </a:rPr>
              <a:t>Groszek.</a:t>
            </a:r>
            <a:endParaRPr lang="pl-PL" dirty="0" smtClean="0">
              <a:solidFill>
                <a:srgbClr val="FFFF00"/>
              </a:solidFill>
            </a:endParaRPr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811" y="3645024"/>
            <a:ext cx="3948219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25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44947"/>
            <a:ext cx="8229600" cy="5413053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pl-PL" dirty="0" smtClean="0"/>
              <a:t>Masło</a:t>
            </a:r>
          </a:p>
          <a:p>
            <a:r>
              <a:rPr lang="pl-PL" dirty="0" smtClean="0"/>
              <a:t>Mleko i produkty mleczarskie</a:t>
            </a:r>
          </a:p>
          <a:p>
            <a:r>
              <a:rPr lang="pl-PL" dirty="0" smtClean="0"/>
              <a:t>Niektóre tłuste ryby</a:t>
            </a:r>
          </a:p>
          <a:p>
            <a:r>
              <a:rPr lang="pl-PL" dirty="0" smtClean="0"/>
              <a:t>Wątroba i podroby zwierzęce</a:t>
            </a:r>
          </a:p>
          <a:p>
            <a:r>
              <a:rPr lang="pl-PL" dirty="0" smtClean="0"/>
              <a:t>Jaja</a:t>
            </a:r>
          </a:p>
          <a:p>
            <a:r>
              <a:rPr lang="pl-PL" dirty="0" smtClean="0"/>
              <a:t>Słodkie ziemniaki</a:t>
            </a:r>
          </a:p>
          <a:p>
            <a:r>
              <a:rPr lang="pl-PL" dirty="0" smtClean="0"/>
              <a:t>Jarmuż </a:t>
            </a:r>
          </a:p>
          <a:p>
            <a:r>
              <a:rPr lang="pl-PL" dirty="0" smtClean="0"/>
              <a:t>Szpinak </a:t>
            </a:r>
          </a:p>
          <a:p>
            <a:r>
              <a:rPr lang="pl-PL" dirty="0" smtClean="0"/>
              <a:t>Cebula  </a:t>
            </a:r>
          </a:p>
          <a:p>
            <a:r>
              <a:rPr lang="pl-PL" dirty="0" smtClean="0"/>
              <a:t>Bakłażan</a:t>
            </a:r>
          </a:p>
          <a:p>
            <a:r>
              <a:rPr lang="pl-PL" dirty="0" smtClean="0"/>
              <a:t>Brokuł</a:t>
            </a:r>
          </a:p>
          <a:p>
            <a:r>
              <a:rPr lang="pl-PL" dirty="0" err="1" smtClean="0"/>
              <a:t>Grejfrut</a:t>
            </a:r>
            <a:endParaRPr lang="pl-PL" dirty="0" smtClean="0"/>
          </a:p>
          <a:p>
            <a:r>
              <a:rPr lang="pl-PL" dirty="0" smtClean="0"/>
              <a:t>Truskawki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493" y="3181852"/>
            <a:ext cx="5328592" cy="3669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020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22114"/>
          </a:xfrm>
        </p:spPr>
        <p:txBody>
          <a:bodyPr/>
          <a:lstStyle/>
          <a:p>
            <a:r>
              <a:rPr lang="pl-PL" dirty="0" smtClean="0"/>
              <a:t>Właściwości witaminy A: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472608"/>
          </a:xfrm>
        </p:spPr>
        <p:txBody>
          <a:bodyPr>
            <a:normAutofit fontScale="85000" lnSpcReduction="10000"/>
          </a:bodyPr>
          <a:lstStyle/>
          <a:p>
            <a:r>
              <a:rPr lang="pl-PL" dirty="0" smtClean="0"/>
              <a:t>Właściwości przyspieszające odnowę naskórka</a:t>
            </a:r>
          </a:p>
          <a:p>
            <a:r>
              <a:rPr lang="pl-PL" dirty="0" smtClean="0"/>
              <a:t>Zmniejsza </a:t>
            </a:r>
            <a:r>
              <a:rPr lang="pl-PL" dirty="0"/>
              <a:t>utratę wody ze skóry oraz wzmacnia jego funkcję </a:t>
            </a:r>
            <a:r>
              <a:rPr lang="pl-PL" dirty="0" smtClean="0"/>
              <a:t>ochronną</a:t>
            </a:r>
          </a:p>
          <a:p>
            <a:r>
              <a:rPr lang="pl-PL" dirty="0"/>
              <a:t>Zwiększa wytwarzanie elastyny i kolagenu, które są podstawowymi składnikami budulcowymi </a:t>
            </a:r>
            <a:r>
              <a:rPr lang="pl-PL" dirty="0" smtClean="0"/>
              <a:t>skóry</a:t>
            </a:r>
          </a:p>
          <a:p>
            <a:r>
              <a:rPr lang="pl-PL" dirty="0"/>
              <a:t>Dzięki swym właściwościom witamina A likwiduje </a:t>
            </a:r>
            <a:r>
              <a:rPr lang="pl-PL" dirty="0" smtClean="0"/>
              <a:t>przebarwienia </a:t>
            </a:r>
            <a:r>
              <a:rPr lang="pl-PL" dirty="0"/>
              <a:t>i drobne </a:t>
            </a:r>
            <a:r>
              <a:rPr lang="pl-PL" dirty="0" smtClean="0"/>
              <a:t>zmarszczki</a:t>
            </a:r>
          </a:p>
          <a:p>
            <a:pPr marL="0" indent="0">
              <a:buNone/>
            </a:pPr>
            <a:r>
              <a:rPr lang="pl-PL" dirty="0"/>
              <a:t>Witamina A jest niezbędnym składnikiem wielu procesów zachodzących w naszym organizmie. Bez jej udziału niemożliwy byłby metabolizm białek i hormonów steroidowych. Właściwości witaminy A powodują, że możliwe jest tworzenie rodopsyny - substancji, która umożliwia dobre widzenie.</a:t>
            </a:r>
          </a:p>
        </p:txBody>
      </p:sp>
    </p:spTree>
    <p:extLst>
      <p:ext uri="{BB962C8B-B14F-4D97-AF65-F5344CB8AC3E}">
        <p14:creationId xmlns:p14="http://schemas.microsoft.com/office/powerpoint/2010/main" val="373971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pl-PL" dirty="0"/>
              <a:t>Witamina A – źródła, wpływ na organizm, skutki niedoboru i przedawkowania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2276872"/>
            <a:ext cx="8280920" cy="457388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>
                <a:solidFill>
                  <a:srgbClr val="FF0000"/>
                </a:solidFill>
              </a:rPr>
              <a:t>Witamina A to potoczna nazwa kilku związków organicznych z grupy </a:t>
            </a:r>
            <a:r>
              <a:rPr lang="pl-PL" dirty="0" err="1">
                <a:solidFill>
                  <a:srgbClr val="FF0000"/>
                </a:solidFill>
              </a:rPr>
              <a:t>retinoidów</a:t>
            </a:r>
            <a:r>
              <a:rPr lang="pl-PL" dirty="0">
                <a:solidFill>
                  <a:srgbClr val="FF0000"/>
                </a:solidFill>
              </a:rPr>
              <a:t>. Często określana jest również retinolem, beta-karotenem, akseroftolem oraz prowitaminą A. Należy ona do grupy witamin rozpuszczalnych w tłuszczach. W roślinach związek ten gromadzi się i występuje pod postacią karotenoidów. W organizmie witamina A magazynowana jest jako retinol w wątrobie i tkance tłuszczowej. Jest ona jedną z najwcześniej odkrytych witamin w historii medycyny. Znacznie wcześniej, jeszcze przed odkryciem witaminy A, skutki jej niedoboru objawowo leczyli starożytni Egipcjanie, Grecy oraz Rzymianie. Chorobę nazywano kurzą lub zmierzchową ślepotą, a terapia polegała na spożywaniu surowej lub gotowanej wątroby pochodzenia zwierzęcego</a:t>
            </a:r>
          </a:p>
        </p:txBody>
      </p:sp>
    </p:spTree>
    <p:extLst>
      <p:ext uri="{BB962C8B-B14F-4D97-AF65-F5344CB8AC3E}">
        <p14:creationId xmlns:p14="http://schemas.microsoft.com/office/powerpoint/2010/main" val="162899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rgbClr val="00B050"/>
            </a:gs>
            <a:gs pos="100000">
              <a:srgbClr val="FFF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Rola witaminy A w </a:t>
            </a:r>
            <a:r>
              <a:rPr lang="pl-PL" dirty="0" smtClean="0"/>
              <a:t>organizmie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Witamina A to niezwykle ważna witamina, która ma istotne znaczenie dla funkcjonowania naszego organizmu. Ma duży udział w procesie widzenia, wpływa na wzrost, reguluje wzrost tkanki nabłonkowej i innych komórek organizmu. Oprócz tego działa przeciwnowotworowo, chroni nabłonek układu oddechowego przed drobnoustrojami, wzmacnia układ odpornościowy, zapobiega zakażeniom, pomaga zwalczać bakterie i wirusy, utrzymuje prawidłowy stan skóry, włosów i paznokci, a także wpływa na prawidłowe funkcjonowanie błon komórkowych. To jeden z najważniejszych związków, który buduje odporność organizmu.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609431"/>
            <a:ext cx="7429500" cy="1212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701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391</Words>
  <Application>Microsoft Office PowerPoint</Application>
  <PresentationFormat>Pokaz na ekranie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Motyw pakietu Office</vt:lpstr>
      <vt:lpstr>Witamina A</vt:lpstr>
      <vt:lpstr>Witaminę A zawiera:</vt:lpstr>
      <vt:lpstr>Prezentacja programu PowerPoint</vt:lpstr>
      <vt:lpstr>Właściwości witaminy A:</vt:lpstr>
      <vt:lpstr>Witamina A – źródła, wpływ na organizm, skutki niedoboru i przedawkowania</vt:lpstr>
      <vt:lpstr>Rola witaminy A w organizmie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Witamina A</dc:title>
  <dc:creator>Lenovo</dc:creator>
  <cp:lastModifiedBy>Lenovo</cp:lastModifiedBy>
  <cp:revision>10</cp:revision>
  <dcterms:created xsi:type="dcterms:W3CDTF">2020-11-06T06:41:50Z</dcterms:created>
  <dcterms:modified xsi:type="dcterms:W3CDTF">2020-11-20T07:16:47Z</dcterms:modified>
</cp:coreProperties>
</file>