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9A1C012-8297-4361-ACE8-A2509FB18911}"/>
              </a:ext>
            </a:extLst>
          </p:cNvPr>
          <p:cNvSpPr/>
          <p:nvPr/>
        </p:nvSpPr>
        <p:spPr>
          <a:xfrm>
            <a:off x="0" y="4206240"/>
            <a:ext cx="12192000" cy="2651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EC2572-8518-46FF-8F60-FE2963DF4A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0120" y="640080"/>
            <a:ext cx="10268712" cy="3227832"/>
          </a:xfrm>
        </p:spPr>
        <p:txBody>
          <a:bodyPr anchor="b">
            <a:normAutofit/>
          </a:bodyPr>
          <a:lstStyle>
            <a:lvl1pPr algn="ctr">
              <a:defRPr sz="88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A0C76A-7715-48A4-8CF5-14BBF61962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0120" y="4526280"/>
            <a:ext cx="10268712" cy="1508760"/>
          </a:xfrm>
        </p:spPr>
        <p:txBody>
          <a:bodyPr>
            <a:normAutofit/>
          </a:bodyPr>
          <a:lstStyle>
            <a:lvl1pPr marL="0" indent="0" algn="ctr">
              <a:buNone/>
              <a:defRPr sz="36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52D4EF84-F7DF-49C5-9285-301284ADB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fld id="{A37D6D71-8B28-4ED6-B932-04B197003D23}" type="datetimeFigureOut">
              <a:rPr lang="en-US" smtClean="0"/>
              <a:pPr algn="r"/>
              <a:t>11/9/2020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81266E04-79AF-49EF-86BC-DB29D304B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90DF5B53-9A9A-46CE-A910-25ADA5875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982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327B9-64C6-4AFE-8E67-F60CD17A8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92656D-F600-4D76-8A0F-BDBE78759B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6A13412-4939-4879-B91F-BB5B029B6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11/9/2020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237DB9-DE7D-4687-82D7-612600F06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819356-0444-4C23-82D3-E2FDE28D3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140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EB51B7C-D548-4AB7-90A4-C196105E6D56}"/>
              </a:ext>
            </a:extLst>
          </p:cNvPr>
          <p:cNvSpPr/>
          <p:nvPr/>
        </p:nvSpPr>
        <p:spPr>
          <a:xfrm>
            <a:off x="7108274" y="0"/>
            <a:ext cx="508372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DC521B-8B54-4843-9FF4-B2C30FA004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751740" y="643467"/>
            <a:ext cx="3477092" cy="5533495"/>
          </a:xfrm>
        </p:spPr>
        <p:txBody>
          <a:bodyPr vert="eaVert" tIns="9144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0E3F10-9E27-41E6-A965-4243E37BE3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60120" y="643467"/>
            <a:ext cx="5504687" cy="5533496"/>
          </a:xfrm>
        </p:spPr>
        <p:txBody>
          <a:bodyPr vert="eaVert" tIns="91440" bIns="9144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341D62D-51A0-4AD7-8027-BF548FB6AA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7898" y="6356350"/>
            <a:ext cx="25227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fld id="{A37D6D71-8B28-4ED6-B932-04B197003D23}" type="datetimeFigureOut">
              <a:rPr lang="en-US" smtClean="0"/>
              <a:pPr algn="r"/>
              <a:t>11/9/2020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5857492-A701-44A1-B1D5-7B2C8CD06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ED2E8AE-F1AA-4D19-A434-102501D3B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02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80910-921F-4143-AB01-0F0AFC290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0182FC-5A0B-4C24-A6ED-990ED5BA90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B6172F4-3DB0-4AE3-8926-081B78034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11/9/2020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5F1358-C731-465B-BCB1-2CCBFD6EC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D59536-57D3-4C8A-A207-568465A32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3232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81E0804-8E9E-4C6E-B18D-44FE715B239E}"/>
              </a:ext>
            </a:extLst>
          </p:cNvPr>
          <p:cNvSpPr/>
          <p:nvPr/>
        </p:nvSpPr>
        <p:spPr>
          <a:xfrm>
            <a:off x="0" y="0"/>
            <a:ext cx="12192000" cy="422497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278AA1-17A5-44BF-8791-EACDA31F5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768096"/>
            <a:ext cx="10268712" cy="3136392"/>
          </a:xfrm>
        </p:spPr>
        <p:txBody>
          <a:bodyPr anchor="b">
            <a:normAutofit/>
          </a:bodyPr>
          <a:lstStyle>
            <a:lvl1pPr>
              <a:defRPr sz="7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1203A5-DA79-4778-AB85-1503657484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0120" y="4544568"/>
            <a:ext cx="10268712" cy="1545336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CE3B1B5E-0912-44AE-BAED-70B980E53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11/9/2020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346C82F1-A7B2-4F03-A26B-59D79BF5B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1DC1ABC-47A9-477B-A29D-F6690EE6B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7782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5F398-F05F-4793-9FA5-5B817EB95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17F1CD-2CD4-4BBB-AB36-73A20B1A8D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60120" y="2587752"/>
            <a:ext cx="4815840" cy="35935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7BBE02-B884-4CCC-9CBD-13B792BBA2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2992" y="2583371"/>
            <a:ext cx="4815840" cy="35935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B7FBE509-AA68-4D63-A589-AD5DE7FFF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11/9/2020</a:t>
            </a:fld>
            <a:endParaRPr lang="en-US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9C1A4D52-57E4-4F45-BC2C-9FD73E9CE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E76AD5E1-358D-4236-85AE-74713259E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507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87D32C-166A-4FBE-B24D-C25769095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0121" y="2587752"/>
            <a:ext cx="4818888" cy="892048"/>
          </a:xfrm>
        </p:spPr>
        <p:txBody>
          <a:bodyPr anchor="ctr"/>
          <a:lstStyle>
            <a:lvl1pPr marL="0" indent="0">
              <a:buNone/>
              <a:defRPr sz="26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9EC567-F249-462A-B71A-9C40D50E26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60120" y="3594538"/>
            <a:ext cx="4818888" cy="25868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B7D2C6-69D1-4DE4-BF68-5FB0623DB9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09944" y="2587752"/>
            <a:ext cx="4818888" cy="892048"/>
          </a:xfrm>
        </p:spPr>
        <p:txBody>
          <a:bodyPr anchor="ctr"/>
          <a:lstStyle>
            <a:lvl1pPr marL="0" indent="0">
              <a:buNone/>
              <a:defRPr sz="26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367CC7-ED09-4F8D-A39A-C5969D33B9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09944" y="3594538"/>
            <a:ext cx="4818888" cy="25868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F92A44F-DE98-4FB5-B474-5DCCDD267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11/9/2020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3ACC79DA-A9E4-4E93-93F1-81907A901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404DFE57-AA80-4ED8-AD77-35CC56F3F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FB62259C-ADDF-4293-AD3B-AB2E04A74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36172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C7BA0-DC57-452F-85B7-C979AA690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1C53797-8D72-4774-AC93-EB9FDD650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11/9/2020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E945AB7-1A32-4516-ABF9-B40958AE2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22923C3-1D67-4089-A6B1-9A10315E8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701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0A8DC1-14F6-453B-A724-D6493F063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11/9/2020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E63FF0-1A91-4698-B12A-112D05373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66D53-44B3-4F04-93FD-9756A6013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738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83A0FE-F7E3-433E-9A29-D778690D22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591850"/>
            <a:ext cx="6045644" cy="359359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94B15D-55F5-4208-AF40-41CAFEB56F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0120" y="2591850"/>
            <a:ext cx="3811905" cy="3277137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E8A46CE7-2F0F-4C85-B633-B9FCB8347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11/9/2020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0900919-3A73-4918-9D97-8DBE7ABB7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8BC1001-E44E-4A9A-9E60-2E319A844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A125AC31-022C-40AA-B65C-C9AC48395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79694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97A575-703F-410E-9A84-F9B578FEAE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2267712"/>
            <a:ext cx="6571469" cy="4590288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18B509-934D-400A-A922-45B61AC6ED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235971" y="2587752"/>
            <a:ext cx="3992856" cy="3593592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99813C51-6954-4F3A-A043-D1BCC8B50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11/9/2020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0AC32FB-49A3-40E4-9D24-177597043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endParaRPr lang="en-US" dirty="0"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C93F5E6-DAE6-447B-8038-5F4C9A799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FF97FB-514D-4FE8-A9A4-E9A111A56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82647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0000">
              <a:srgbClr val="FFFF00"/>
            </a:gs>
            <a:gs pos="0">
              <a:srgbClr val="FFC000"/>
            </a:gs>
            <a:gs pos="100000">
              <a:srgbClr val="FFC000"/>
            </a:gs>
            <a:gs pos="100000">
              <a:srgbClr val="FFFF00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D153959-30FA-4987-A094-7243641F474B}"/>
              </a:ext>
            </a:extLst>
          </p:cNvPr>
          <p:cNvSpPr/>
          <p:nvPr/>
        </p:nvSpPr>
        <p:spPr>
          <a:xfrm>
            <a:off x="0" y="0"/>
            <a:ext cx="12192000" cy="22649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0216229-A6DB-436A-B327-667E80F0A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317814"/>
            <a:ext cx="10268712" cy="17007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2B351D-270D-480D-8AF5-6A213ED2B3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0120" y="2587752"/>
            <a:ext cx="10268712" cy="3593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EB0E73-3310-4A8F-BB4A-7A6A99121A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03720" y="6356350"/>
            <a:ext cx="32369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just">
              <a:defRPr sz="1200" spc="50" baseline="0">
                <a:solidFill>
                  <a:schemeClr val="tx1"/>
                </a:solidFill>
              </a:defRPr>
            </a:lvl1pPr>
          </a:lstStyle>
          <a:p>
            <a:pPr algn="r"/>
            <a:fld id="{A37D6D71-8B28-4ED6-B932-04B197003D23}" type="datetimeFigureOut">
              <a:rPr lang="en-US" smtClean="0"/>
              <a:pPr algn="r"/>
              <a:t>11/9/2020</a:t>
            </a:fld>
            <a:endParaRPr lang="en-US" spc="5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81C4C0-515B-4404-A780-C31E7DFE54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60120" y="6356350"/>
            <a:ext cx="55046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spc="50" baseline="0">
                <a:solidFill>
                  <a:schemeClr val="tx1"/>
                </a:solidFill>
              </a:defRPr>
            </a:lvl1pPr>
          </a:lstStyle>
          <a:p>
            <a:endParaRPr lang="en-US" spc="5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4C30C7-F013-428C-A6F7-A8CCCD14CE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96144" y="6356350"/>
            <a:ext cx="9326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4988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600" kern="1200" cap="all" spc="12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1000"/>
        </a:lnSpc>
        <a:spcBef>
          <a:spcPts val="700"/>
        </a:spcBef>
        <a:spcAft>
          <a:spcPts val="700"/>
        </a:spcAft>
        <a:buFont typeface="Arial" panose="020B0604020202020204" pitchFamily="34" charset="0"/>
        <a:buNone/>
        <a:defRPr sz="2600" kern="1200" spc="50" baseline="0">
          <a:solidFill>
            <a:schemeClr val="tx1"/>
          </a:solidFill>
          <a:latin typeface="+mn-lt"/>
          <a:ea typeface="+mn-ea"/>
          <a:cs typeface="+mn-cs"/>
        </a:defRPr>
      </a:lvl1pPr>
      <a:lvl2pPr marL="274320" indent="-274320" algn="l" defTabSz="914400" rtl="0" eaLnBrk="1" latinLnBrk="0" hangingPunct="1">
        <a:lnSpc>
          <a:spcPct val="101000"/>
        </a:lnSpc>
        <a:spcBef>
          <a:spcPts val="400"/>
        </a:spcBef>
        <a:spcAft>
          <a:spcPts val="400"/>
        </a:spcAft>
        <a:buClrTx/>
        <a:buFont typeface="Wingdings" panose="05000000000000000000" pitchFamily="2" charset="2"/>
        <a:buChar char="§"/>
        <a:defRPr sz="2300" kern="1200" spc="50" baseline="0">
          <a:solidFill>
            <a:schemeClr val="tx1"/>
          </a:solidFill>
          <a:latin typeface="+mn-lt"/>
          <a:ea typeface="+mn-ea"/>
          <a:cs typeface="+mn-cs"/>
        </a:defRPr>
      </a:lvl2pPr>
      <a:lvl3pPr marL="274320" indent="0" algn="l" defTabSz="914400" rtl="0" eaLnBrk="1" latinLnBrk="0" hangingPunct="1">
        <a:lnSpc>
          <a:spcPct val="101000"/>
        </a:lnSpc>
        <a:spcBef>
          <a:spcPts val="400"/>
        </a:spcBef>
        <a:spcAft>
          <a:spcPts val="400"/>
        </a:spcAft>
        <a:buFont typeface="Arial" panose="020B0604020202020204" pitchFamily="34" charset="0"/>
        <a:buNone/>
        <a:defRPr sz="1800" b="1" kern="1200" spc="50" baseline="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274320" algn="l" defTabSz="914400" rtl="0" eaLnBrk="1" latinLnBrk="0" hangingPunct="1">
        <a:lnSpc>
          <a:spcPct val="101000"/>
        </a:lnSpc>
        <a:spcBef>
          <a:spcPts val="400"/>
        </a:spcBef>
        <a:spcAft>
          <a:spcPts val="400"/>
        </a:spcAft>
        <a:buClrTx/>
        <a:buFont typeface="Wingdings" panose="05000000000000000000" pitchFamily="2" charset="2"/>
        <a:buChar char="§"/>
        <a:defRPr sz="1800" kern="1200" spc="50" baseline="0">
          <a:solidFill>
            <a:schemeClr val="tx1"/>
          </a:solidFill>
          <a:latin typeface="+mn-lt"/>
          <a:ea typeface="+mn-ea"/>
          <a:cs typeface="+mn-cs"/>
        </a:defRPr>
      </a:lvl4pPr>
      <a:lvl5pPr marL="594360" indent="0" algn="l" defTabSz="914400" rtl="0" eaLnBrk="1" latinLnBrk="0" hangingPunct="1">
        <a:lnSpc>
          <a:spcPct val="101000"/>
        </a:lnSpc>
        <a:spcBef>
          <a:spcPts val="400"/>
        </a:spcBef>
        <a:spcAft>
          <a:spcPts val="400"/>
        </a:spcAft>
        <a:buFont typeface="Arial" panose="020B0604020202020204" pitchFamily="34" charset="0"/>
        <a:buNone/>
        <a:defRPr sz="1800" b="1" kern="1200" spc="5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https://www.youtube.com/embed/IQRNACdGRj4?feature=oembed" TargetMode="External"/><Relationship Id="rId1" Type="http://schemas.openxmlformats.org/officeDocument/2006/relationships/video" Target="https://www.youtube.com/embed/e5b2ZlC4tRM?feature=oembed" TargetMode="Externa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0000">
              <a:srgbClr val="FFFF00">
                <a:lumMod val="96000"/>
              </a:srgbClr>
            </a:gs>
            <a:gs pos="0">
              <a:srgbClr val="FFC000"/>
            </a:gs>
            <a:gs pos="100000">
              <a:srgbClr val="FFC000"/>
            </a:gs>
            <a:gs pos="100000">
              <a:srgbClr val="FFFF00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AA13AD3-0A4F-475A-BEBB-DEEFF5C09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Wideo 3">
            <a:extLst>
              <a:ext uri="{FF2B5EF4-FFF2-40B4-BE49-F238E27FC236}">
                <a16:creationId xmlns:a16="http://schemas.microsoft.com/office/drawing/2014/main" id="{8BAB047C-AF2F-4A34-B09E-0353F832829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r="-1" b="283"/>
          <a:stretch/>
        </p:blipFill>
        <p:spPr>
          <a:xfrm flipH="1" flipV="1">
            <a:off x="12192000" y="6858000"/>
            <a:ext cx="1378226" cy="77525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B98331E-6CDC-406E-B820-9B97E9B9B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3326"/>
            <a:ext cx="12191999" cy="562741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0000">
                <a:schemeClr val="tx1">
                  <a:alpha val="56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BBEF6C5B-C273-4ECB-98CA-E1359205DA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0438" y="1486894"/>
            <a:ext cx="10267950" cy="2684004"/>
          </a:xfrm>
          <a:gradFill>
            <a:gsLst>
              <a:gs pos="60000">
                <a:srgbClr val="FFFF00">
                  <a:lumMod val="96000"/>
                </a:srgbClr>
              </a:gs>
              <a:gs pos="0">
                <a:srgbClr val="FFC000"/>
              </a:gs>
              <a:gs pos="100000">
                <a:srgbClr val="FFC000"/>
              </a:gs>
              <a:gs pos="100000">
                <a:srgbClr val="FFFF00"/>
              </a:gs>
            </a:gsLst>
            <a:lin ang="5400000" scaled="1"/>
          </a:gradFill>
        </p:spPr>
        <p:txBody>
          <a:bodyPr anchor="b">
            <a:normAutofit/>
          </a:bodyPr>
          <a:lstStyle/>
          <a:p>
            <a:r>
              <a:rPr lang="pl-PL" dirty="0">
                <a:solidFill>
                  <a:srgbClr val="FFFFFF"/>
                </a:solidFill>
              </a:rPr>
              <a:t>Witamina D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0EAD6FC-9BE9-4FE9-8DDD-B90E658F3A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0438" y="4258740"/>
            <a:ext cx="10267950" cy="1271452"/>
          </a:xfrm>
          <a:gradFill>
            <a:gsLst>
              <a:gs pos="60000">
                <a:srgbClr val="FFFF00">
                  <a:lumMod val="96000"/>
                </a:srgbClr>
              </a:gs>
              <a:gs pos="0">
                <a:srgbClr val="FFC000"/>
              </a:gs>
              <a:gs pos="100000">
                <a:srgbClr val="FFC000"/>
              </a:gs>
              <a:gs pos="100000">
                <a:srgbClr val="FFFF00"/>
              </a:gs>
            </a:gsLst>
            <a:lin ang="5400000" scaled="1"/>
          </a:gradFill>
        </p:spPr>
        <p:txBody>
          <a:bodyPr anchor="t">
            <a:normAutofit lnSpcReduction="10000"/>
          </a:bodyPr>
          <a:lstStyle/>
          <a:p>
            <a:r>
              <a:rPr lang="pl-PL" dirty="0"/>
              <a:t>Maja Młynek i </a:t>
            </a:r>
          </a:p>
          <a:p>
            <a:r>
              <a:rPr lang="pl-PL" dirty="0"/>
              <a:t>Klaudia Muranowska</a:t>
            </a:r>
          </a:p>
        </p:txBody>
      </p:sp>
    </p:spTree>
    <p:extLst>
      <p:ext uri="{BB962C8B-B14F-4D97-AF65-F5344CB8AC3E}">
        <p14:creationId xmlns:p14="http://schemas.microsoft.com/office/powerpoint/2010/main" val="1390682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mute="1">
                <p:cTn id="66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2" grpId="0" animBg="1"/>
      <p:bldP spid="2" grpId="1" animBg="1"/>
      <p:bldP spid="3" grpId="0" uiExpand="1" build="p" animBg="1"/>
      <p:bldP spid="3" grpI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27B5BB1-805D-4A70-9594-5C6D130A7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Witamina d – witamina życia, Dla kogo i kiedy?</a:t>
            </a:r>
          </a:p>
        </p:txBody>
      </p:sp>
      <p:pic>
        <p:nvPicPr>
          <p:cNvPr id="4" name="Multimedia online 3" title="Witamina D - dla kogo i kiedy?">
            <a:hlinkClick r:id="" action="ppaction://media"/>
            <a:extLst>
              <a:ext uri="{FF2B5EF4-FFF2-40B4-BE49-F238E27FC236}">
                <a16:creationId xmlns:a16="http://schemas.microsoft.com/office/drawing/2014/main" id="{EBFC5ED1-47D5-4C6D-86D8-803DDA18A474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03657" y="2595220"/>
            <a:ext cx="6091929" cy="3426616"/>
          </a:xfrm>
          <a:prstGeom prst="rect">
            <a:avLst/>
          </a:prstGeom>
        </p:spPr>
      </p:pic>
      <p:pic>
        <p:nvPicPr>
          <p:cNvPr id="5" name="Multimedia online 4" title="D3 - witamina życia">
            <a:hlinkClick r:id="" action="ppaction://media"/>
            <a:extLst>
              <a:ext uri="{FF2B5EF4-FFF2-40B4-BE49-F238E27FC236}">
                <a16:creationId xmlns:a16="http://schemas.microsoft.com/office/drawing/2014/main" id="{4C880ACE-38BA-40D3-9802-88770772CDAA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5"/>
          <a:stretch>
            <a:fillRect/>
          </a:stretch>
        </p:blipFill>
        <p:spPr>
          <a:xfrm>
            <a:off x="6298222" y="2595220"/>
            <a:ext cx="5893778" cy="3434519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AFEB19DB-32D9-484A-8AA7-6D2B4F927791}"/>
              </a:ext>
            </a:extLst>
          </p:cNvPr>
          <p:cNvSpPr txBox="1"/>
          <p:nvPr/>
        </p:nvSpPr>
        <p:spPr>
          <a:xfrm>
            <a:off x="826510" y="6021836"/>
            <a:ext cx="5892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</a:rPr>
              <a:t>Witamina D dla kogo i kiedy?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9450F0F-EE35-437B-BED1-861EC59C6BFC}"/>
              </a:ext>
            </a:extLst>
          </p:cNvPr>
          <p:cNvSpPr txBox="1"/>
          <p:nvPr/>
        </p:nvSpPr>
        <p:spPr>
          <a:xfrm>
            <a:off x="7138849" y="6010013"/>
            <a:ext cx="4916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</a:rPr>
              <a:t>Witamina D – Witamina życia</a:t>
            </a:r>
          </a:p>
        </p:txBody>
      </p:sp>
    </p:spTree>
    <p:extLst>
      <p:ext uri="{BB962C8B-B14F-4D97-AF65-F5344CB8AC3E}">
        <p14:creationId xmlns:p14="http://schemas.microsoft.com/office/powerpoint/2010/main" val="24088524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89AD011-2A5A-49DD-B05D-9F64FBD1C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Gdzie Znajdziemy Witaminę D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6A00FB1-8B94-41E7-BF83-8EA4F8627A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Witamina D to jedna z niewielu witamin, której źródła można szukać nie tylko w pożywieniu. Witamina D jest wytwarzana w skórze pod wpływem słońca. Jednak taka możliwość jest tylko latem, w związku z tym zimą dieta powinna być bogatsza w witaminę D, która pełni w organizmie wiele ważnych funkcji. 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F88EFBC-23EF-4F8E-B31E-472C411764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030" y="4770263"/>
            <a:ext cx="6798366" cy="2087737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289175E2-458B-4A28-803F-7E3BC7466D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4397" y="4216577"/>
            <a:ext cx="4174436" cy="264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0227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8690C5-94B9-42A8-98C5-1C6A75BCC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Objawy niedoboru witaminy D: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C57920E-790E-4201-92FE-F31C6E6A56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2305878"/>
            <a:ext cx="3988904" cy="4552122"/>
          </a:xfrm>
        </p:spPr>
        <p:txBody>
          <a:bodyPr>
            <a:no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pl-PL" sz="2000" dirty="0">
                <a:solidFill>
                  <a:schemeClr val="bg1"/>
                </a:solidFill>
              </a:rPr>
              <a:t>nudności i wymioty                        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pl-PL" sz="2000" dirty="0">
                <a:solidFill>
                  <a:schemeClr val="bg1"/>
                </a:solidFill>
              </a:rPr>
              <a:t>ból brzucha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pl-PL" sz="2000" dirty="0">
                <a:solidFill>
                  <a:schemeClr val="bg1"/>
                </a:solidFill>
              </a:rPr>
              <a:t>złe samopoczucie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pl-PL" sz="2000" dirty="0">
                <a:solidFill>
                  <a:schemeClr val="bg1"/>
                </a:solidFill>
              </a:rPr>
              <a:t>brak apetytu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pl-PL" sz="2000" dirty="0">
                <a:solidFill>
                  <a:schemeClr val="bg1"/>
                </a:solidFill>
              </a:rPr>
              <a:t>zaparcia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pl-PL" sz="2000" dirty="0">
                <a:solidFill>
                  <a:schemeClr val="bg1"/>
                </a:solidFill>
              </a:rPr>
              <a:t>osłabienie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pl-PL" sz="2000" dirty="0">
                <a:solidFill>
                  <a:schemeClr val="bg1"/>
                </a:solidFill>
              </a:rPr>
              <a:t>otępienie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pl-PL" sz="2000" dirty="0">
                <a:solidFill>
                  <a:schemeClr val="bg1"/>
                </a:solidFill>
              </a:rPr>
              <a:t>nadmierne pragnienie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pl-PL" sz="2000" dirty="0">
                <a:solidFill>
                  <a:schemeClr val="bg1"/>
                </a:solidFill>
              </a:rPr>
              <a:t>wzmożone oddawanie moczu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29355EE0-87B3-4F6F-B2A9-6DAE328400AE}"/>
              </a:ext>
            </a:extLst>
          </p:cNvPr>
          <p:cNvSpPr txBox="1"/>
          <p:nvPr/>
        </p:nvSpPr>
        <p:spPr>
          <a:xfrm>
            <a:off x="3617844" y="2305878"/>
            <a:ext cx="421419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pl-PL" sz="2400" dirty="0">
                <a:solidFill>
                  <a:schemeClr val="bg1"/>
                </a:solidFill>
              </a:rPr>
              <a:t>bóle głowy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pl-PL" sz="2400" dirty="0">
                <a:solidFill>
                  <a:schemeClr val="bg1"/>
                </a:solidFill>
              </a:rPr>
              <a:t>bóle oczu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pl-PL" sz="2400" dirty="0">
                <a:solidFill>
                  <a:schemeClr val="bg1"/>
                </a:solidFill>
              </a:rPr>
              <a:t>świąd skóry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pl-PL" sz="2400" dirty="0">
                <a:solidFill>
                  <a:schemeClr val="bg1"/>
                </a:solidFill>
              </a:rPr>
              <a:t>pocenie się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pl-PL" sz="2400" dirty="0">
                <a:solidFill>
                  <a:schemeClr val="bg1"/>
                </a:solidFill>
              </a:rPr>
              <a:t>zaburzenia pracy mózg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pl-PL" sz="2400" dirty="0">
                <a:solidFill>
                  <a:schemeClr val="bg1"/>
                </a:solidFill>
              </a:rPr>
              <a:t>powiększona śledziona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pl-PL" sz="2400" dirty="0">
                <a:solidFill>
                  <a:schemeClr val="bg1"/>
                </a:solidFill>
              </a:rPr>
              <a:t>powiększona wątroba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pl-PL" sz="2400" dirty="0">
                <a:solidFill>
                  <a:schemeClr val="bg1"/>
                </a:solidFill>
              </a:rPr>
              <a:t>nadpobudliwość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pl-PL" sz="2400" dirty="0">
                <a:solidFill>
                  <a:schemeClr val="bg1"/>
                </a:solidFill>
              </a:rPr>
              <a:t>drgawki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C95826B7-AA9E-4738-8A85-B7F0D4B9BE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1937" y="2179101"/>
            <a:ext cx="4890063" cy="1700783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FD6155D5-09E8-446E-955A-FB6D2A04FF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4162" y="3828507"/>
            <a:ext cx="4377838" cy="3028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8435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291D9F8-BCFE-4DC8-8011-AC0E6136C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Skutki niedoboru witaminy D: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81F7B53-46F6-4B49-9D23-952EB793F4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l-PL" dirty="0">
                <a:solidFill>
                  <a:schemeClr val="bg1"/>
                </a:solidFill>
              </a:rPr>
              <a:t>Do najczęściej występujących skutków nadmiaru witaminy D w organizmie ludzkim należy:</a:t>
            </a:r>
          </a:p>
          <a:p>
            <a:endParaRPr lang="pl-PL" dirty="0">
              <a:solidFill>
                <a:schemeClr val="bg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pl-PL" dirty="0">
                <a:solidFill>
                  <a:schemeClr val="bg1"/>
                </a:solidFill>
              </a:rPr>
              <a:t>zaburzenia pracy serca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pl-PL" dirty="0">
                <a:solidFill>
                  <a:schemeClr val="bg1"/>
                </a:solidFill>
              </a:rPr>
              <a:t>kamica nerek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pl-PL" dirty="0">
                <a:solidFill>
                  <a:schemeClr val="bg1"/>
                </a:solidFill>
              </a:rPr>
              <a:t>kamica pęcherzyka żółciowego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pl-PL" dirty="0">
                <a:solidFill>
                  <a:schemeClr val="bg1"/>
                </a:solidFill>
              </a:rPr>
              <a:t>gromadzenie się wapnia w tętnicach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pl-PL" dirty="0">
                <a:solidFill>
                  <a:schemeClr val="bg1"/>
                </a:solidFill>
              </a:rPr>
              <a:t>deformacja płodu u kobiet w ciąży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pl-PL" dirty="0">
                <a:solidFill>
                  <a:schemeClr val="bg1"/>
                </a:solidFill>
              </a:rPr>
              <a:t>choroby układu kostnego u noworodków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0088175E-ACA9-4145-8D83-37B7261F98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5600" y="3052555"/>
            <a:ext cx="5486400" cy="380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7995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3279A03-9EA3-4B26-8387-CC8939CEE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Wpływ witaminy D na organizm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5FE35D6A-41A5-4DB6-8382-03EA5002D0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" y="2252207"/>
            <a:ext cx="4990106" cy="4605793"/>
          </a:xfr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87A04B74-4424-4A2F-B7C6-38A466DF3D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5444" y="2252206"/>
            <a:ext cx="4122459" cy="4605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7629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31D8CC8-8459-4D49-9057-069CA36E9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Korzyści Witaminy D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A1CED20B-1226-4E0B-AE58-D8D39DB121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252870"/>
            <a:ext cx="5683120" cy="4605130"/>
          </a:xfr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00E29EDC-B219-488F-B4B4-54B73556FA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3120" y="3114260"/>
            <a:ext cx="6457950" cy="3743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228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DC6922F-AA8F-40C9-92FB-3647EA101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Wpływ witaminy D3 na zdrowie</a:t>
            </a:r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982364FF-D5C3-4873-9F28-3E4D0EAB96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296078"/>
            <a:ext cx="6692348" cy="4561922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BB6899A5-DB8A-477D-82B5-E1F8AA856F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2348" y="2296078"/>
            <a:ext cx="5472776" cy="4561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808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259C39F-5871-4E56-9D34-083AAC5616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pl-PL" sz="6000" dirty="0">
                <a:solidFill>
                  <a:schemeClr val="bg1"/>
                </a:solidFill>
              </a:rPr>
              <a:t>Dziękujemy za obejrzenie mamy nadzieję, że się podobało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174231C0-969E-4915-A880-53B8D900963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Maja Młynek i Klaudia Muranowska</a:t>
            </a:r>
          </a:p>
        </p:txBody>
      </p:sp>
      <p:sp>
        <p:nvSpPr>
          <p:cNvPr id="4" name="Serce 3">
            <a:extLst>
              <a:ext uri="{FF2B5EF4-FFF2-40B4-BE49-F238E27FC236}">
                <a16:creationId xmlns:a16="http://schemas.microsoft.com/office/drawing/2014/main" id="{AEDC6FF2-537B-4BD1-BEAE-50C6E5C873A0}"/>
              </a:ext>
            </a:extLst>
          </p:cNvPr>
          <p:cNvSpPr/>
          <p:nvPr/>
        </p:nvSpPr>
        <p:spPr>
          <a:xfrm rot="482597">
            <a:off x="9978887" y="4664765"/>
            <a:ext cx="954156" cy="834887"/>
          </a:xfrm>
          <a:prstGeom prst="hear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3307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xtaposeVTI">
  <a:themeElements>
    <a:clrScheme name="AnalogousFromRegularSeedRightStep">
      <a:dk1>
        <a:srgbClr val="000000"/>
      </a:dk1>
      <a:lt1>
        <a:srgbClr val="FFFFFF"/>
      </a:lt1>
      <a:dk2>
        <a:srgbClr val="3E3423"/>
      </a:dk2>
      <a:lt2>
        <a:srgbClr val="E2E8E7"/>
      </a:lt2>
      <a:accent1>
        <a:srgbClr val="E72951"/>
      </a:accent1>
      <a:accent2>
        <a:srgbClr val="D53E17"/>
      </a:accent2>
      <a:accent3>
        <a:srgbClr val="D89526"/>
      </a:accent3>
      <a:accent4>
        <a:srgbClr val="A4AA12"/>
      </a:accent4>
      <a:accent5>
        <a:srgbClr val="70B420"/>
      </a:accent5>
      <a:accent6>
        <a:srgbClr val="2ABC14"/>
      </a:accent6>
      <a:hlink>
        <a:srgbClr val="31937E"/>
      </a:hlink>
      <a:folHlink>
        <a:srgbClr val="7F7F7F"/>
      </a:folHlink>
    </a:clrScheme>
    <a:fontScheme name="Custom 167">
      <a:majorFont>
        <a:latin typeface="Franklin Gothic Demi Cond"/>
        <a:ea typeface=""/>
        <a:cs typeface=""/>
      </a:majorFont>
      <a:minorFont>
        <a:latin typeface="Franklin Gothic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xtaposeVTI" id="{FBDCC3B4-6EA8-442A-B697-43C068E31FE3}" vid="{090F2E09-E4E2-4F71-A70E-279F5A0D9E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196</Words>
  <Application>Microsoft Office PowerPoint</Application>
  <PresentationFormat>Panoramiczny</PresentationFormat>
  <Paragraphs>41</Paragraphs>
  <Slides>9</Slides>
  <Notes>0</Notes>
  <HiddenSlides>0</HiddenSlides>
  <MMClips>3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4" baseType="lpstr">
      <vt:lpstr>Arial</vt:lpstr>
      <vt:lpstr>Franklin Gothic Demi Cond</vt:lpstr>
      <vt:lpstr>Franklin Gothic Medium</vt:lpstr>
      <vt:lpstr>Wingdings</vt:lpstr>
      <vt:lpstr>JuxtaposeVTI</vt:lpstr>
      <vt:lpstr>Witamina D</vt:lpstr>
      <vt:lpstr>Witamina d – witamina życia, Dla kogo i kiedy?</vt:lpstr>
      <vt:lpstr>Gdzie Znajdziemy Witaminę D</vt:lpstr>
      <vt:lpstr>Objawy niedoboru witaminy D:</vt:lpstr>
      <vt:lpstr>Skutki niedoboru witaminy D:</vt:lpstr>
      <vt:lpstr>Wpływ witaminy D na organizm</vt:lpstr>
      <vt:lpstr>Korzyści Witaminy D</vt:lpstr>
      <vt:lpstr>Wpływ witaminy D3 na zdrowie</vt:lpstr>
      <vt:lpstr>Dziękujemy za obejrzenie mamy nadzieję, że się podobało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Andrzej Młynek</dc:creator>
  <cp:lastModifiedBy>Andrzej Młynek</cp:lastModifiedBy>
  <cp:revision>11</cp:revision>
  <dcterms:created xsi:type="dcterms:W3CDTF">2020-11-09T11:59:04Z</dcterms:created>
  <dcterms:modified xsi:type="dcterms:W3CDTF">2020-11-09T14:07:51Z</dcterms:modified>
</cp:coreProperties>
</file>